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73" r:id="rId3"/>
    <p:sldId id="434" r:id="rId4"/>
    <p:sldId id="436" r:id="rId5"/>
    <p:sldId id="438" r:id="rId6"/>
    <p:sldId id="440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2" r:id="rId17"/>
    <p:sldId id="453" r:id="rId18"/>
    <p:sldId id="454" r:id="rId19"/>
    <p:sldId id="455" r:id="rId20"/>
    <p:sldId id="45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hem, Ahmad (AE - Dubai)" initials="HA(-D" lastIdx="19" clrIdx="0">
    <p:extLst>
      <p:ext uri="{19B8F6BF-5375-455C-9EA6-DF929625EA0E}">
        <p15:presenceInfo xmlns="" xmlns:p15="http://schemas.microsoft.com/office/powerpoint/2012/main" userId="S-1-5-21-2094927150-201071529-617630493-12686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D6348"/>
    <a:srgbClr val="8C979E"/>
    <a:srgbClr val="FEC84E"/>
    <a:srgbClr val="E7EAE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374" autoAdjust="0"/>
    <p:restoredTop sz="94648" autoAdjust="0"/>
  </p:normalViewPr>
  <p:slideViewPr>
    <p:cSldViewPr snapToGrid="0">
      <p:cViewPr>
        <p:scale>
          <a:sx n="90" d="100"/>
          <a:sy n="90" d="100"/>
        </p:scale>
        <p:origin x="-159" y="-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las Lovlekar" userId="7da9c1c3b03e44f5" providerId="LiveId" clId="{447732AF-9D58-47BA-92FE-E6A6CB84811E}"/>
    <pc:docChg chg="undo custSel modSld">
      <pc:chgData name="Kailas Lovlekar" userId="7da9c1c3b03e44f5" providerId="LiveId" clId="{447732AF-9D58-47BA-92FE-E6A6CB84811E}" dt="2020-02-23T12:47:39.843" v="35" actId="20577"/>
      <pc:docMkLst>
        <pc:docMk/>
      </pc:docMkLst>
      <pc:sldChg chg="modSp">
        <pc:chgData name="Kailas Lovlekar" userId="7da9c1c3b03e44f5" providerId="LiveId" clId="{447732AF-9D58-47BA-92FE-E6A6CB84811E}" dt="2020-02-23T12:47:29.514" v="29" actId="20577"/>
        <pc:sldMkLst>
          <pc:docMk/>
          <pc:sldMk cId="3873191147" sldId="256"/>
        </pc:sldMkLst>
        <pc:spChg chg="mod">
          <ac:chgData name="Kailas Lovlekar" userId="7da9c1c3b03e44f5" providerId="LiveId" clId="{447732AF-9D58-47BA-92FE-E6A6CB84811E}" dt="2020-02-23T12:47:29.514" v="29" actId="20577"/>
          <ac:spMkLst>
            <pc:docMk/>
            <pc:sldMk cId="3873191147" sldId="256"/>
            <ac:spMk id="5" creationId="{219ACB97-DAC6-4869-9E71-9761AAD45225}"/>
          </ac:spMkLst>
        </pc:spChg>
      </pc:sldChg>
      <pc:sldChg chg="delSp modSp">
        <pc:chgData name="Kailas Lovlekar" userId="7da9c1c3b03e44f5" providerId="LiveId" clId="{447732AF-9D58-47BA-92FE-E6A6CB84811E}" dt="2020-02-23T12:46:44.301" v="4" actId="478"/>
        <pc:sldMkLst>
          <pc:docMk/>
          <pc:sldMk cId="1887177139" sldId="309"/>
        </pc:sldMkLst>
        <pc:spChg chg="del">
          <ac:chgData name="Kailas Lovlekar" userId="7da9c1c3b03e44f5" providerId="LiveId" clId="{447732AF-9D58-47BA-92FE-E6A6CB84811E}" dt="2020-02-23T12:46:44.301" v="4" actId="478"/>
          <ac:spMkLst>
            <pc:docMk/>
            <pc:sldMk cId="1887177139" sldId="309"/>
            <ac:spMk id="6" creationId="{00000000-0000-0000-0000-000000000000}"/>
          </ac:spMkLst>
        </pc:spChg>
        <pc:picChg chg="del mod">
          <ac:chgData name="Kailas Lovlekar" userId="7da9c1c3b03e44f5" providerId="LiveId" clId="{447732AF-9D58-47BA-92FE-E6A6CB84811E}" dt="2020-02-23T12:46:44.301" v="4" actId="478"/>
          <ac:picMkLst>
            <pc:docMk/>
            <pc:sldMk cId="1887177139" sldId="309"/>
            <ac:picMk id="5" creationId="{00000000-0000-0000-0000-000000000000}"/>
          </ac:picMkLst>
        </pc:picChg>
      </pc:sldChg>
      <pc:sldChg chg="modSp">
        <pc:chgData name="Kailas Lovlekar" userId="7da9c1c3b03e44f5" providerId="LiveId" clId="{447732AF-9D58-47BA-92FE-E6A6CB84811E}" dt="2020-02-23T12:46:52.595" v="5" actId="6549"/>
        <pc:sldMkLst>
          <pc:docMk/>
          <pc:sldMk cId="541659174" sldId="373"/>
        </pc:sldMkLst>
        <pc:spChg chg="mod">
          <ac:chgData name="Kailas Lovlekar" userId="7da9c1c3b03e44f5" providerId="LiveId" clId="{447732AF-9D58-47BA-92FE-E6A6CB84811E}" dt="2020-02-23T12:46:52.595" v="5" actId="6549"/>
          <ac:spMkLst>
            <pc:docMk/>
            <pc:sldMk cId="541659174" sldId="373"/>
            <ac:spMk id="10" creationId="{00000000-0000-0000-0000-000000000000}"/>
          </ac:spMkLst>
        </pc:spChg>
      </pc:sldChg>
      <pc:sldChg chg="modSp">
        <pc:chgData name="Kailas Lovlekar" userId="7da9c1c3b03e44f5" providerId="LiveId" clId="{447732AF-9D58-47BA-92FE-E6A6CB84811E}" dt="2020-02-23T12:47:39.843" v="35" actId="20577"/>
        <pc:sldMkLst>
          <pc:docMk/>
          <pc:sldMk cId="3125243601" sldId="432"/>
        </pc:sldMkLst>
        <pc:spChg chg="mod">
          <ac:chgData name="Kailas Lovlekar" userId="7da9c1c3b03e44f5" providerId="LiveId" clId="{447732AF-9D58-47BA-92FE-E6A6CB84811E}" dt="2020-02-23T12:47:39.843" v="35" actId="20577"/>
          <ac:spMkLst>
            <pc:docMk/>
            <pc:sldMk cId="3125243601" sldId="432"/>
            <ac:spMk id="51" creationId="{00000000-0000-0000-0000-000000000000}"/>
          </ac:spMkLst>
        </pc:spChg>
      </pc:sldChg>
      <pc:sldChg chg="modSp">
        <pc:chgData name="Kailas Lovlekar" userId="7da9c1c3b03e44f5" providerId="LiveId" clId="{447732AF-9D58-47BA-92FE-E6A6CB84811E}" dt="2020-02-23T12:47:02.829" v="8" actId="6549"/>
        <pc:sldMkLst>
          <pc:docMk/>
          <pc:sldMk cId="3969028811" sldId="433"/>
        </pc:sldMkLst>
        <pc:graphicFrameChg chg="modGraphic">
          <ac:chgData name="Kailas Lovlekar" userId="7da9c1c3b03e44f5" providerId="LiveId" clId="{447732AF-9D58-47BA-92FE-E6A6CB84811E}" dt="2020-02-23T12:47:02.829" v="8" actId="6549"/>
          <ac:graphicFrameMkLst>
            <pc:docMk/>
            <pc:sldMk cId="3969028811" sldId="433"/>
            <ac:graphicFrameMk id="3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7E847B-C0C1-4504-B7EB-07837E1279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0165A6-7430-4F4B-BB97-2052248B01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22C55-7328-487E-B800-6013B53F74D8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6F7E206-0441-4F05-88BF-1DE9866341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1460003-A6EA-41D9-9101-8DA0F4E94D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FDC4A-67DF-4168-AA60-E6BA63F5DD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7091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D24D2-3485-45D5-8506-4BD4EABCF1C5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712C9-29E6-4726-BF27-FF36443307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972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712C9-29E6-4726-BF27-FF364433078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EB1140D-D2D7-45B4-B308-DF09D197C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186" b="25078"/>
          <a:stretch/>
        </p:blipFill>
        <p:spPr>
          <a:xfrm>
            <a:off x="0" y="-12247"/>
            <a:ext cx="12192000" cy="532674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FCD2481-92FD-4E8E-BCF8-93FAAE0A5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57375"/>
            <a:ext cx="9144000" cy="61322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8F7BC1-D671-4986-BDF7-78F64622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354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="" xmlns:a16="http://schemas.microsoft.com/office/drawing/2014/main" id="{D81CEE32-1032-4DCF-AD8F-52A0C35DF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736" b="4241"/>
          <a:stretch/>
        </p:blipFill>
        <p:spPr>
          <a:xfrm>
            <a:off x="0" y="4"/>
            <a:ext cx="12192000" cy="68507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9E0E5B-1FFF-4D16-8293-6845D5A1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3" y="2281015"/>
            <a:ext cx="10515600" cy="1325563"/>
          </a:xfrm>
        </p:spPr>
        <p:txBody>
          <a:bodyPr/>
          <a:lstStyle>
            <a:lvl1pPr algn="l" rtl="1">
              <a:defRPr>
                <a:solidFill>
                  <a:srgbClr val="FEC84E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="" xmlns:a16="http://schemas.microsoft.com/office/drawing/2014/main" id="{2C934DF4-2CF3-4491-B575-CF26176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315" y="643828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fld id="{45FE7078-5307-47AC-A372-A8F42C2FC9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343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A5B17A-08DC-45FB-88EE-87547237F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211" b="4380"/>
          <a:stretch/>
        </p:blipFill>
        <p:spPr>
          <a:xfrm>
            <a:off x="0" y="14518"/>
            <a:ext cx="12182445" cy="6815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9E0E5B-1FFF-4D16-8293-6845D5A1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43" y="2281015"/>
            <a:ext cx="10515600" cy="1325563"/>
          </a:xfrm>
        </p:spPr>
        <p:txBody>
          <a:bodyPr/>
          <a:lstStyle>
            <a:lvl1pPr algn="l" rtl="0">
              <a:defRPr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="" xmlns:a16="http://schemas.microsoft.com/office/drawing/2014/main" id="{2C934DF4-2CF3-4491-B575-CF26176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315" y="643828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fld id="{B11EFFCD-F693-4864-82F7-33C174363C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365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EA4AC6E-6AD6-4BD6-810D-D45DC3B10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09" t="86623" r="37647" b="5437"/>
          <a:stretch/>
        </p:blipFill>
        <p:spPr>
          <a:xfrm>
            <a:off x="0" y="6320291"/>
            <a:ext cx="8406384" cy="544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AFB515-794F-487A-852E-3CA8F595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6"/>
            <a:ext cx="8842831" cy="50312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rgbClr val="0D6348"/>
                </a:solidFill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8A5D81-8323-4335-90F7-A63A8CEA5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3707"/>
            <a:ext cx="10515600" cy="5003256"/>
          </a:xfrm>
        </p:spPr>
        <p:txBody>
          <a:bodyPr>
            <a:normAutofit/>
          </a:bodyPr>
          <a:lstStyle>
            <a:lvl1pPr algn="l" rtl="0">
              <a:defRPr sz="1800"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algn="l" rtl="0">
              <a:defRPr sz="1600">
                <a:latin typeface="Sakkal Majalla" panose="02000000000000000000" pitchFamily="2" charset="-78"/>
                <a:cs typeface="Sakkal Majalla" panose="02000000000000000000" pitchFamily="2" charset="-78"/>
              </a:defRPr>
            </a:lvl2pPr>
            <a:lvl3pPr algn="l" rtl="0">
              <a:defRPr sz="1400">
                <a:latin typeface="Sakkal Majalla" panose="02000000000000000000" pitchFamily="2" charset="-78"/>
                <a:cs typeface="Sakkal Majalla" panose="02000000000000000000" pitchFamily="2" charset="-78"/>
              </a:defRPr>
            </a:lvl3pPr>
            <a:lvl4pPr algn="l" rtl="0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4pPr>
            <a:lvl5pPr algn="l" rtl="0">
              <a:defRPr sz="1200">
                <a:latin typeface="Sakkal Majalla" panose="02000000000000000000" pitchFamily="2" charset="-78"/>
                <a:cs typeface="Sakkal Majalla" panose="02000000000000000000" pitchFamily="2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934DF4-2CF3-4491-B575-CF26176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315" y="643828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fld id="{B11EFFCD-F693-4864-82F7-33C174363C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08BDBB7-E017-49C9-B17C-A8B65A7296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3212" t="85688" r="2818" b="4063"/>
          <a:stretch/>
        </p:blipFill>
        <p:spPr>
          <a:xfrm>
            <a:off x="8500003" y="6243993"/>
            <a:ext cx="2853799" cy="62081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3A577B7C-F8D2-4254-B8B5-65B5BE53A2E9}"/>
              </a:ext>
            </a:extLst>
          </p:cNvPr>
          <p:cNvSpPr txBox="1">
            <a:spLocks/>
          </p:cNvSpPr>
          <p:nvPr/>
        </p:nvSpPr>
        <p:spPr>
          <a:xfrm>
            <a:off x="2510972" y="906292"/>
            <a:ext cx="8842829" cy="50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defRPr>
            </a:lvl1pPr>
          </a:lstStyle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EC84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867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9EDE2D-A989-45E7-AC82-0355F4FA9A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03F977-7FCF-4C7C-B325-8D5B7319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>
            <a:normAutofit/>
          </a:bodyPr>
          <a:lstStyle>
            <a:lvl1pPr algn="l" rtl="0">
              <a:defRPr lang="en-US" sz="4400" kern="1200" dirty="0">
                <a:solidFill>
                  <a:srgbClr val="FEC84E"/>
                </a:solidFill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E167EA-76B5-4CB1-BA35-EF9611D34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900" y="4675986"/>
            <a:ext cx="10515600" cy="1500187"/>
          </a:xfrm>
        </p:spPr>
        <p:txBody>
          <a:bodyPr/>
          <a:lstStyle>
            <a:lvl1pPr marL="0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="" xmlns:a16="http://schemas.microsoft.com/office/drawing/2014/main" id="{2C934DF4-2CF3-4491-B575-CF26176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2315" y="6438287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</a:lstStyle>
          <a:p>
            <a:fld id="{B11EFFCD-F693-4864-82F7-33C174363C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36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DA51429-FFAB-4203-ADB2-FA62E238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7FF294-DF49-4B7E-9E41-0B55AE811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34707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1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mtClean="0"/>
              <a:t>Debugging Tools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="" xmlns:a16="http://schemas.microsoft.com/office/drawing/2014/main" id="{D53224D9-0630-40ED-BFDF-5A8CB5B6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 </a:t>
            </a:r>
            <a:r>
              <a:rPr lang="en-US" dirty="0"/>
              <a:t>of </a:t>
            </a:r>
            <a:r>
              <a:rPr lang="en-US" dirty="0" smtClean="0"/>
              <a:t>Apr, 2020</a:t>
            </a:r>
            <a:endParaRPr lang="en-US" dirty="0"/>
          </a:p>
        </p:txBody>
      </p:sp>
      <p:sp>
        <p:nvSpPr>
          <p:cNvPr id="5" name="Subtitle 12">
            <a:extLst>
              <a:ext uri="{FF2B5EF4-FFF2-40B4-BE49-F238E27FC236}">
                <a16:creationId xmlns="" xmlns:a16="http://schemas.microsoft.com/office/drawing/2014/main" id="{219ACB97-DAC6-4869-9E71-9761AAD45225}"/>
              </a:ext>
            </a:extLst>
          </p:cNvPr>
          <p:cNvSpPr txBox="1">
            <a:spLocks/>
          </p:cNvSpPr>
          <p:nvPr/>
        </p:nvSpPr>
        <p:spPr>
          <a:xfrm>
            <a:off x="1524000" y="4024361"/>
            <a:ext cx="9144000" cy="61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dirty="0" smtClean="0"/>
              <a:t>PEGA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319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459843"/>
            <a:ext cx="11154109" cy="56291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000" dirty="0" smtClean="0">
                <a:solidFill>
                  <a:srgbClr val="333333"/>
                </a:solidFill>
              </a:rPr>
              <a:t>The clipboard contains three groups of pages: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User Pages — Top-level pages created by your normal processing, sorted alphabetically by page name.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Declared Pages — Read-only declarative pages (created if necessary when accessed, defined by declare pages rules.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Linked Property Pages — Read-only pages retrieved because a harness, section, flow action or other rule contained a property reference based on a </a:t>
            </a:r>
            <a:r>
              <a:rPr lang="en-GB" sz="2000" dirty="0" smtClean="0">
                <a:solidFill>
                  <a:srgbClr val="333366"/>
                </a:solidFill>
              </a:rPr>
              <a:t>linked property</a:t>
            </a:r>
            <a:r>
              <a:rPr lang="en-GB" sz="2000" dirty="0" smtClean="0">
                <a:solidFill>
                  <a:srgbClr val="333333"/>
                </a:solidFill>
              </a:rPr>
              <a:t>. These pages are read-only, and never updated. They are removed automatically whenever your requestor performs any Commit operation.</a:t>
            </a:r>
          </a:p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000" dirty="0" smtClean="0">
                <a:solidFill>
                  <a:srgbClr val="333333"/>
                </a:solidFill>
              </a:rPr>
              <a:t>Three top-level pages are always present: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 </a:t>
            </a:r>
            <a:r>
              <a:rPr lang="en-GB" sz="2000" dirty="0" err="1" smtClean="0">
                <a:solidFill>
                  <a:srgbClr val="333333"/>
                </a:solidFill>
              </a:rPr>
              <a:t>pxThread</a:t>
            </a:r>
            <a:r>
              <a:rPr lang="en-GB" sz="2000" dirty="0" smtClean="0">
                <a:solidFill>
                  <a:srgbClr val="333333"/>
                </a:solidFill>
              </a:rPr>
              <a:t> — A single system-maintained page known as the </a:t>
            </a:r>
            <a:r>
              <a:rPr lang="en-GB" sz="2000" b="1" dirty="0" smtClean="0">
                <a:solidFill>
                  <a:srgbClr val="333333"/>
                </a:solidFill>
              </a:rPr>
              <a:t>Thread</a:t>
            </a:r>
            <a:r>
              <a:rPr lang="en-GB" sz="2000" dirty="0" smtClean="0">
                <a:solidFill>
                  <a:srgbClr val="333333"/>
                </a:solidFill>
              </a:rPr>
              <a:t> page.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 </a:t>
            </a:r>
            <a:r>
              <a:rPr lang="en-GB" sz="2000" dirty="0" err="1" smtClean="0">
                <a:solidFill>
                  <a:srgbClr val="333333"/>
                </a:solidFill>
              </a:rPr>
              <a:t>pxRequestor</a:t>
            </a:r>
            <a:r>
              <a:rPr lang="en-GB" sz="2000" dirty="0" smtClean="0">
                <a:solidFill>
                  <a:srgbClr val="333333"/>
                </a:solidFill>
              </a:rPr>
              <a:t> — A single system-maintained page known as the </a:t>
            </a:r>
            <a:r>
              <a:rPr lang="en-GB" sz="2000" b="1" dirty="0" smtClean="0">
                <a:solidFill>
                  <a:srgbClr val="333333"/>
                </a:solidFill>
              </a:rPr>
              <a:t>requestor</a:t>
            </a:r>
            <a:r>
              <a:rPr lang="en-GB" sz="2000" dirty="0" smtClean="0">
                <a:solidFill>
                  <a:srgbClr val="333333"/>
                </a:solidFill>
              </a:rPr>
              <a:t> page, which contains information about your access roles, </a:t>
            </a:r>
            <a:r>
              <a:rPr lang="en-GB" sz="2000" dirty="0" err="1" smtClean="0">
                <a:solidFill>
                  <a:srgbClr val="333333"/>
                </a:solidFill>
              </a:rPr>
              <a:t>RuleSet</a:t>
            </a:r>
            <a:r>
              <a:rPr lang="en-GB" sz="2000" dirty="0" smtClean="0">
                <a:solidFill>
                  <a:srgbClr val="333333"/>
                </a:solidFill>
              </a:rPr>
              <a:t> list, and HTTP protocol parameters.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 </a:t>
            </a:r>
            <a:r>
              <a:rPr lang="en-GB" sz="2000" dirty="0" err="1" smtClean="0">
                <a:solidFill>
                  <a:srgbClr val="333333"/>
                </a:solidFill>
              </a:rPr>
              <a:t>pxProcess</a:t>
            </a:r>
            <a:r>
              <a:rPr lang="en-GB" sz="2000" dirty="0" smtClean="0">
                <a:solidFill>
                  <a:srgbClr val="333333"/>
                </a:solidFill>
              </a:rPr>
              <a:t> — A single system-maintained page known as the </a:t>
            </a:r>
            <a:r>
              <a:rPr lang="en-GB" sz="2000" b="1" dirty="0" smtClean="0">
                <a:solidFill>
                  <a:srgbClr val="333333"/>
                </a:solidFill>
              </a:rPr>
              <a:t>process</a:t>
            </a:r>
            <a:r>
              <a:rPr lang="en-GB" sz="2000" dirty="0" smtClean="0">
                <a:solidFill>
                  <a:srgbClr val="333333"/>
                </a:solidFill>
              </a:rPr>
              <a:t> page, which contains information about the server's Java Virtual Machine and operating system.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endParaRPr lang="en-GB" sz="2000" b="0" i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1278491"/>
            <a:ext cx="11154109" cy="43876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400" b="1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UI Inspector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UI inspector tool is used to view the hierarchy of </a:t>
            </a:r>
            <a:r>
              <a:rPr lang="en-GB" sz="2000" dirty="0" err="1" smtClean="0">
                <a:solidFill>
                  <a:srgbClr val="151619"/>
                </a:solidFill>
              </a:rPr>
              <a:t>artifacts</a:t>
            </a:r>
            <a:r>
              <a:rPr lang="en-GB" sz="2000" dirty="0" smtClean="0">
                <a:solidFill>
                  <a:srgbClr val="151619"/>
                </a:solidFill>
              </a:rPr>
              <a:t> in your application UI.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Inspect the harnesses, sections, containers, layouts, cells, and properties of your application at runtime.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Make UI adjustments at runtime and publish or discard changes on the fly</a:t>
            </a:r>
            <a:r>
              <a:rPr lang="en-GB" sz="2400" dirty="0" smtClean="0">
                <a:solidFill>
                  <a:srgbClr val="151619"/>
                </a:solidFill>
                <a:latin typeface="Open Sans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400" b="1" dirty="0" smtClean="0">
                <a:solidFill>
                  <a:srgbClr val="151619"/>
                </a:solidFill>
                <a:latin typeface="Open Sans"/>
                <a:cs typeface="Calibri" pitchFamily="34" charset="0"/>
              </a:rPr>
              <a:t>Logs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From the System Operations landing page, you can view and download log files and access the purge and archive utilities</a:t>
            </a:r>
            <a:r>
              <a:rPr lang="en-GB" sz="2400" dirty="0" smtClean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The </a:t>
            </a:r>
            <a:r>
              <a:rPr lang="en-GB" sz="2000" b="1" dirty="0" err="1" smtClean="0">
                <a:solidFill>
                  <a:srgbClr val="333333"/>
                </a:solidFill>
              </a:rPr>
              <a:t>Pega</a:t>
            </a:r>
            <a:r>
              <a:rPr lang="en-GB" sz="2000" b="1" dirty="0" smtClean="0">
                <a:solidFill>
                  <a:srgbClr val="333333"/>
                </a:solidFill>
              </a:rPr>
              <a:t> Log</a:t>
            </a:r>
            <a:r>
              <a:rPr lang="en-GB" sz="2000" dirty="0" smtClean="0">
                <a:solidFill>
                  <a:srgbClr val="333333"/>
                </a:solidFill>
              </a:rPr>
              <a:t> — also known as the console log or system log — contains messages created since the server was most recently started.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The log file is usually named </a:t>
            </a:r>
            <a:r>
              <a:rPr lang="en-GB" sz="2000" dirty="0" smtClean="0">
                <a:solidFill>
                  <a:schemeClr val="tx1"/>
                </a:solidFill>
              </a:rPr>
              <a:t>PegaRULES-YYYY-MMM-DD.log,</a:t>
            </a:r>
            <a:r>
              <a:rPr lang="en-GB" sz="2000" dirty="0" smtClean="0">
                <a:solidFill>
                  <a:srgbClr val="333333"/>
                </a:solidFill>
              </a:rPr>
              <a:t> where the date portion of the name indicates the date the application server was recently started (on the current node).</a:t>
            </a:r>
            <a:endParaRPr lang="en-GB" sz="2000" dirty="0" smtClean="0">
              <a:solidFill>
                <a:srgbClr val="000000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400" b="1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55" y="233963"/>
            <a:ext cx="8842831" cy="503124"/>
          </a:xfrm>
        </p:spPr>
        <p:txBody>
          <a:bodyPr>
            <a:noAutofit/>
          </a:bodyPr>
          <a:lstStyle/>
          <a:p>
            <a:r>
              <a:rPr lang="en-IN" sz="2800" dirty="0" smtClean="0"/>
              <a:t>Logs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687121"/>
            <a:ext cx="11154109" cy="55286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 smtClean="0">
                <a:solidFill>
                  <a:srgbClr val="004887"/>
                </a:solidFill>
              </a:rPr>
              <a:t>Types of logs</a:t>
            </a:r>
          </a:p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000" dirty="0" smtClean="0">
                <a:solidFill>
                  <a:srgbClr val="333333"/>
                </a:solidFill>
              </a:rPr>
              <a:t>Which logs appear depend on the contents of the prlogging.xml file for this node. You may see the following: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PEGA — A text file containing warnings, errors, and information messages about internal operations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ALERT — Performance-related alerts triggered by </a:t>
            </a:r>
            <a:r>
              <a:rPr lang="en-GB" sz="2000" dirty="0" err="1" smtClean="0">
                <a:solidFill>
                  <a:srgbClr val="333333"/>
                </a:solidFill>
              </a:rPr>
              <a:t>prconfig</a:t>
            </a:r>
            <a:r>
              <a:rPr lang="en-GB" sz="2000" dirty="0" smtClean="0">
                <a:solidFill>
                  <a:srgbClr val="333333"/>
                </a:solidFill>
              </a:rPr>
              <a:t> settings (or implicit, default values.) A text file with fields separated by single asterisk character. User the PLA tool to parse and summarize this file into a Microsoft Excel spreadsheet.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ALERTSECURITY — Alerts (identified by the prefix </a:t>
            </a:r>
            <a:r>
              <a:rPr lang="en-GB" sz="2000" b="1" dirty="0" smtClean="0">
                <a:solidFill>
                  <a:srgbClr val="333333"/>
                </a:solidFill>
              </a:rPr>
              <a:t>SECU</a:t>
            </a:r>
            <a:r>
              <a:rPr lang="en-GB" sz="2000" dirty="0" smtClean="0">
                <a:solidFill>
                  <a:srgbClr val="333333"/>
                </a:solidFill>
              </a:rPr>
              <a:t>) that suggest improper configuration of Internet Application Composer facilities, or overt attempts to bypass system security features through URL tampering.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BIX — Log files created during extract operation rules by the optional </a:t>
            </a:r>
            <a:r>
              <a:rPr lang="en-GB" sz="2000" dirty="0" smtClean="0">
                <a:solidFill>
                  <a:srgbClr val="333366"/>
                </a:solidFill>
              </a:rPr>
              <a:t>Business Intelligence Exchange</a:t>
            </a:r>
            <a:r>
              <a:rPr lang="en-GB" sz="2000" dirty="0" smtClean="0">
                <a:solidFill>
                  <a:srgbClr val="333333"/>
                </a:solidFill>
              </a:rPr>
              <a:t> product.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SERVICES-PAL — A Comma-Separated-Values file with performance data saved from services. </a:t>
            </a:r>
            <a:endParaRPr lang="en-GB" sz="2000" b="0" i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Autofit/>
          </a:bodyPr>
          <a:lstStyle/>
          <a:p>
            <a:endParaRPr lang="en-GB" sz="28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517984"/>
            <a:ext cx="11154109" cy="56026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 smtClean="0">
                <a:solidFill>
                  <a:srgbClr val="004887"/>
                </a:solidFill>
              </a:rPr>
              <a:t>Viewing the logs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Click a file name to view one of the logs. 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Typically the date portion of the file name indicates that this file contains only log.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The initial display shows only lines of the log for your own Operator ID (for all your sessions on this node), in pages of 25 lines each.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 Click a number at the bottom of the display to see the corresponding page, or next to see the next group.</a:t>
            </a:r>
          </a:p>
          <a:p>
            <a:r>
              <a:rPr lang="en-GB" sz="2000" b="1" dirty="0" smtClean="0">
                <a:solidFill>
                  <a:srgbClr val="004887"/>
                </a:solidFill>
              </a:rPr>
              <a:t>Downloading a log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Click either of the </a:t>
            </a:r>
            <a:r>
              <a:rPr lang="en-GB" sz="2000" dirty="0" smtClean="0">
                <a:solidFill>
                  <a:schemeClr val="tx1"/>
                </a:solidFill>
              </a:rPr>
              <a:t>text</a:t>
            </a:r>
            <a:r>
              <a:rPr lang="en-GB" sz="2000" dirty="0" smtClean="0">
                <a:solidFill>
                  <a:srgbClr val="333333"/>
                </a:solidFill>
              </a:rPr>
              <a:t> links to download a log as a text file (with txt as the file type).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Click the</a:t>
            </a:r>
            <a:r>
              <a:rPr lang="en-GB" sz="2000" dirty="0" smtClean="0">
                <a:solidFill>
                  <a:schemeClr val="tx1"/>
                </a:solidFill>
              </a:rPr>
              <a:t> zip</a:t>
            </a:r>
            <a:r>
              <a:rPr lang="en-GB" sz="2000" dirty="0" smtClean="0">
                <a:solidFill>
                  <a:srgbClr val="333333"/>
                </a:solidFill>
              </a:rPr>
              <a:t> links to download a log as a ZIP file.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Application server authentication may be required. 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333333"/>
                </a:solidFill>
              </a:rPr>
              <a:t>Access is controlled by the </a:t>
            </a:r>
            <a:r>
              <a:rPr lang="en-GB" sz="2000" dirty="0" err="1" smtClean="0">
                <a:solidFill>
                  <a:srgbClr val="333333"/>
                </a:solidFill>
              </a:rPr>
              <a:t>PegaDiagnosticUser</a:t>
            </a:r>
            <a:r>
              <a:rPr lang="en-GB" sz="2000" dirty="0" smtClean="0">
                <a:solidFill>
                  <a:srgbClr val="333333"/>
                </a:solidFill>
              </a:rPr>
              <a:t> role in the web.xml file for the </a:t>
            </a:r>
            <a:r>
              <a:rPr lang="en-GB" sz="2000" dirty="0" err="1" smtClean="0">
                <a:solidFill>
                  <a:srgbClr val="333333"/>
                </a:solidFill>
              </a:rPr>
              <a:t>DiagnosticData</a:t>
            </a:r>
            <a:r>
              <a:rPr lang="en-GB" sz="2000" dirty="0" smtClean="0">
                <a:solidFill>
                  <a:srgbClr val="333333"/>
                </a:solidFill>
              </a:rPr>
              <a:t> </a:t>
            </a:r>
            <a:r>
              <a:rPr lang="en-GB" sz="2000" dirty="0" err="1" smtClean="0">
                <a:solidFill>
                  <a:srgbClr val="333333"/>
                </a:solidFill>
              </a:rPr>
              <a:t>servlet</a:t>
            </a:r>
            <a:r>
              <a:rPr lang="en-GB" sz="2000" dirty="0" smtClean="0">
                <a:solidFill>
                  <a:srgbClr val="333333"/>
                </a:solidFill>
              </a:rPr>
              <a:t>. </a:t>
            </a:r>
          </a:p>
          <a:p>
            <a:pPr>
              <a:spcBef>
                <a:spcPts val="500"/>
              </a:spcBef>
              <a:spcAft>
                <a:spcPts val="300"/>
              </a:spcAft>
              <a:buFont typeface="Arial" pitchFamily="34" charset="0"/>
              <a:buChar char="•"/>
            </a:pPr>
            <a:endParaRPr lang="en-GB" sz="2000" b="0" i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12" y="339675"/>
            <a:ext cx="8842831" cy="503124"/>
          </a:xfrm>
        </p:spPr>
        <p:txBody>
          <a:bodyPr>
            <a:noAutofit/>
          </a:bodyPr>
          <a:lstStyle/>
          <a:p>
            <a:r>
              <a:rPr lang="en-IN" sz="2800" dirty="0" smtClean="0"/>
              <a:t>Tracing Request  and Response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697693"/>
            <a:ext cx="11154109" cy="56185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 Trace open the rule and run the activity.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Click on the step page to check the response.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cs typeface="Calibri" pitchFamily="34" charset="0"/>
              </a:rPr>
              <a:t>Below is one example where service returns the result.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US" sz="2000" dirty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7" name="Picture 6" descr="cs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6" y="2029651"/>
            <a:ext cx="9666667" cy="40279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459843"/>
            <a:ext cx="11154109" cy="57823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 b="1" dirty="0" smtClean="0">
                <a:solidFill>
                  <a:schemeClr val="tx1"/>
                </a:solidFill>
              </a:rPr>
              <a:t>How to Error handle in Connect-SOAP rule</a:t>
            </a: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000" dirty="0" smtClean="0">
                <a:solidFill>
                  <a:schemeClr val="tx1"/>
                </a:solidFill>
              </a:rPr>
              <a:t>There are 3 ways to error handle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>a)      Transition step in connector activity.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>b)      Using Error handler flow in connect-SOAP rule service tab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>c)       Using faults tab in the Connect-SOAP rule</a:t>
            </a:r>
          </a:p>
          <a:p>
            <a:endParaRPr lang="en-GB" sz="2000" b="0" i="0" dirty="0" smtClean="0">
              <a:solidFill>
                <a:schemeClr val="tx1"/>
              </a:solidFill>
            </a:endParaRPr>
          </a:p>
          <a:p>
            <a:r>
              <a:rPr lang="en-GB" sz="2000" dirty="0" smtClean="0">
                <a:solidFill>
                  <a:srgbClr val="000000"/>
                </a:solidFill>
              </a:rPr>
              <a:t>Pre-requisites to test transition error handling</a:t>
            </a:r>
            <a:endParaRPr lang="en-GB" sz="2000" dirty="0" smtClean="0">
              <a:solidFill>
                <a:srgbClr val="333333"/>
              </a:solidFill>
            </a:endParaRPr>
          </a:p>
          <a:p>
            <a:r>
              <a:rPr lang="en-GB" sz="2000" dirty="0" smtClean="0">
                <a:solidFill>
                  <a:srgbClr val="000000"/>
                </a:solidFill>
              </a:rPr>
              <a:t>1)      Add a step to set parameter </a:t>
            </a:r>
            <a:r>
              <a:rPr lang="en-GB" sz="2000" dirty="0" err="1" smtClean="0">
                <a:solidFill>
                  <a:srgbClr val="000000"/>
                </a:solidFill>
              </a:rPr>
              <a:t>ServiceExecute</a:t>
            </a:r>
            <a:r>
              <a:rPr lang="en-GB" sz="2000" dirty="0" smtClean="0">
                <a:solidFill>
                  <a:srgbClr val="000000"/>
                </a:solidFill>
              </a:rPr>
              <a:t> to ‘true’ – Success Condition</a:t>
            </a:r>
            <a:r>
              <a:rPr lang="en-GB" sz="2000" dirty="0" smtClean="0">
                <a:solidFill>
                  <a:srgbClr val="000000"/>
                </a:solidFill>
                <a:latin typeface="Source Sans Pro"/>
              </a:rPr>
              <a:t>.</a:t>
            </a:r>
          </a:p>
          <a:p>
            <a:endParaRPr lang="en-GB" sz="2000" dirty="0" smtClean="0">
              <a:solidFill>
                <a:srgbClr val="333333"/>
              </a:solidFill>
              <a:latin typeface="Source Sans Pro"/>
            </a:endParaRPr>
          </a:p>
          <a:p>
            <a:endParaRPr lang="en-GB" sz="2000" b="0" i="0" dirty="0">
              <a:solidFill>
                <a:schemeClr val="tx1"/>
              </a:solidFill>
            </a:endParaRPr>
          </a:p>
        </p:txBody>
      </p:sp>
      <p:pic>
        <p:nvPicPr>
          <p:cNvPr id="5" name="Picture 4" descr="par 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11" y="3340467"/>
            <a:ext cx="8802329" cy="27028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449272"/>
            <a:ext cx="11154109" cy="5459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GB" sz="2000" dirty="0" smtClean="0">
                <a:solidFill>
                  <a:srgbClr val="000000"/>
                </a:solidFill>
              </a:rPr>
              <a:t>2) Now add step 5 to set error code and error </a:t>
            </a:r>
            <a:r>
              <a:rPr lang="en-GB" sz="2000" dirty="0" err="1" smtClean="0">
                <a:solidFill>
                  <a:srgbClr val="000000"/>
                </a:solidFill>
              </a:rPr>
              <a:t>desc</a:t>
            </a:r>
            <a:r>
              <a:rPr lang="en-GB" sz="2000" dirty="0" smtClean="0">
                <a:solidFill>
                  <a:srgbClr val="000000"/>
                </a:solidFill>
              </a:rPr>
              <a:t> parameters.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5" name="Picture 4" descr="error 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52" y="1310816"/>
            <a:ext cx="9638096" cy="39800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366103"/>
            <a:ext cx="8842831" cy="503124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824547"/>
            <a:ext cx="11154109" cy="5327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GB" sz="2000" dirty="0" smtClean="0">
                <a:solidFill>
                  <a:srgbClr val="000000"/>
                </a:solidFill>
              </a:rPr>
              <a:t>3) In the Connect-SOAP rule, update the endpoint URL from https -&gt; http ( you can reverse in your own choice)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First, I didn’t add any transitions in the Connect-SOAP method.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6" name="Picture 5" descr="c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3" y="1890200"/>
            <a:ext cx="6843222" cy="34746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784" y="434814"/>
            <a:ext cx="8842831" cy="503124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269563"/>
            <a:ext cx="11154109" cy="59198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Now trace open the rule and run the activity.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You can see activity run, throws exception and abruptly stops at step 3.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This will cause the run time exception and stops the process. 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You may get the same error screen in user portal.</a:t>
            </a: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6" name="Picture 5" descr="so f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0" y="2045508"/>
            <a:ext cx="10019048" cy="40010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r>
              <a:rPr lang="en-US" dirty="0"/>
              <a:t>Additional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406987"/>
            <a:ext cx="11154109" cy="58299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</a:rPr>
              <a:t>You can also click on the step 3 step page to check the error handling property values.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cs typeface="Calibri" pitchFamily="34" charset="0"/>
            </a:endParaRPr>
          </a:p>
        </p:txBody>
      </p:sp>
      <p:pic>
        <p:nvPicPr>
          <p:cNvPr id="6" name="Picture 5" descr="err 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9" y="780657"/>
            <a:ext cx="8411750" cy="34794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r>
              <a:rPr lang="en-US" dirty="0"/>
              <a:t>Additional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1278492"/>
            <a:ext cx="11154109" cy="3325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2000" b="1" dirty="0">
              <a:solidFill>
                <a:srgbClr val="0D6348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408387"/>
            <a:ext cx="8842831" cy="503124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3214" y="327704"/>
            <a:ext cx="11154109" cy="5851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itchFamily="34" charset="0"/>
                <a:cs typeface="Calibri" pitchFamily="34" charset="0"/>
              </a:rPr>
              <a:t>Below is the screenshot of the one of the appeal application connect-soap rule which is traced.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US" sz="20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exception cap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21" y="1110234"/>
            <a:ext cx="10158826" cy="45318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66" y="650739"/>
            <a:ext cx="8842831" cy="527323"/>
          </a:xfrm>
        </p:spPr>
        <p:txBody>
          <a:bodyPr>
            <a:noAutofit/>
          </a:bodyPr>
          <a:lstStyle/>
          <a:p>
            <a:r>
              <a:rPr lang="en-GB" sz="2800" dirty="0" smtClean="0"/>
              <a:t>Tracer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1278495"/>
            <a:ext cx="11154109" cy="43032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Tracer tool is used to test and debug activities, flows, and other rules.</a:t>
            </a:r>
            <a:endParaRPr lang="en-GB" sz="2000" dirty="0" smtClean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151619"/>
                </a:solidFill>
              </a:rPr>
              <a:t> </a:t>
            </a:r>
            <a:r>
              <a:rPr lang="en-GB" sz="2000" dirty="0" smtClean="0">
                <a:solidFill>
                  <a:srgbClr val="151619"/>
                </a:solidFill>
              </a:rPr>
              <a:t>We can see the processing performed during run-time in summary or in detail.</a:t>
            </a:r>
            <a:r>
              <a:rPr lang="en-GB" sz="2400" dirty="0" smtClean="0">
                <a:solidFill>
                  <a:srgbClr val="151619"/>
                </a:solidFill>
              </a:rPr>
              <a:t> </a:t>
            </a:r>
            <a:endParaRPr lang="en-GB" sz="2200" dirty="0" smtClean="0">
              <a:solidFill>
                <a:prstClr val="black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prstClr val="black"/>
                </a:solidFill>
              </a:rPr>
              <a:t> </a:t>
            </a:r>
            <a:r>
              <a:rPr lang="en-GB" sz="2000" dirty="0" smtClean="0">
                <a:solidFill>
                  <a:srgbClr val="151619"/>
                </a:solidFill>
              </a:rPr>
              <a:t>You can pause and resume processing, view or set the value of watch variables, and drill down to step-by-step details.</a:t>
            </a:r>
            <a:endParaRPr lang="en-GB" sz="2000" dirty="0" smtClean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200" dirty="0" smtClean="0">
              <a:solidFill>
                <a:prstClr val="black"/>
              </a:solidFill>
            </a:endParaRPr>
          </a:p>
        </p:txBody>
      </p:sp>
      <p:pic>
        <p:nvPicPr>
          <p:cNvPr id="5" name="Picture 4" descr="Tracer cap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8" y="3272759"/>
            <a:ext cx="10660278" cy="1919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406987"/>
            <a:ext cx="8842831" cy="747659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422845"/>
            <a:ext cx="11154109" cy="57401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You can view trace events for any requestor connected to your server node, not just your own session (if you know the connection ID of the session).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When you first open the tool, the rows of the Tracer results display are empty.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When you take a subsequent action in the system, the Tracer tool adds rows according to the trace criteria specified in the </a:t>
            </a:r>
            <a:r>
              <a:rPr lang="en-GB" sz="2000" b="1" dirty="0" smtClean="0">
                <a:solidFill>
                  <a:srgbClr val="151619"/>
                </a:solidFill>
              </a:rPr>
              <a:t>Trace Options</a:t>
            </a:r>
            <a:r>
              <a:rPr lang="en-GB" sz="2000" dirty="0" smtClean="0">
                <a:solidFill>
                  <a:srgbClr val="151619"/>
                </a:solidFill>
                <a:latin typeface="Open Sans"/>
              </a:rPr>
              <a:t>.</a:t>
            </a:r>
            <a:endParaRPr lang="en-GB" sz="2000" dirty="0" smtClean="0">
              <a:solidFill>
                <a:srgbClr val="151619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prstClr val="black"/>
              </a:solidFill>
            </a:endParaRPr>
          </a:p>
          <a:p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5" name="Picture 4" descr="with resul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67" y="2589920"/>
            <a:ext cx="9873407" cy="32136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343561"/>
            <a:ext cx="8842831" cy="811085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5644" y="443986"/>
            <a:ext cx="11154109" cy="49418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By using various Trace options, you can set very fine-grained control over what you wish recorded in the execution trace.</a:t>
            </a:r>
            <a:r>
              <a:rPr lang="en-GB" sz="2000" dirty="0" smtClean="0">
                <a:solidFill>
                  <a:srgbClr val="151619"/>
                </a:solidFill>
                <a:latin typeface="Open Sans"/>
              </a:rPr>
              <a:t> </a:t>
            </a:r>
            <a:endParaRPr lang="en-GB" sz="2000" dirty="0" smtClean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You can specify the applicable events, break conditions, and targeted </a:t>
            </a:r>
            <a:r>
              <a:rPr lang="en-GB" sz="2000" dirty="0" err="1" smtClean="0">
                <a:solidFill>
                  <a:srgbClr val="151619"/>
                </a:solidFill>
              </a:rPr>
              <a:t>RuleSets</a:t>
            </a:r>
            <a:r>
              <a:rPr lang="en-GB" sz="2000" dirty="0" smtClean="0">
                <a:solidFill>
                  <a:srgbClr val="151619"/>
                </a:solidFill>
              </a:rPr>
              <a:t>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151619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151619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 smtClean="0">
                <a:solidFill>
                  <a:srgbClr val="0D6348"/>
                </a:solidFill>
                <a:ea typeface="+mj-ea"/>
                <a:cs typeface="Sakkal Majalla" panose="02000000000000000000" pitchFamily="2" charset="-78"/>
              </a:rPr>
              <a:t>Drilling down on event details</a:t>
            </a:r>
          </a:p>
          <a:p>
            <a:pPr marL="285750" lvl="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You can interact with the Tracer tool's results display to drill down for more information on specific events</a:t>
            </a:r>
            <a:r>
              <a:rPr lang="en-GB" sz="2000" dirty="0" smtClean="0">
                <a:solidFill>
                  <a:srgbClr val="151619"/>
                </a:solidFill>
                <a:latin typeface="Open Sans"/>
              </a:rPr>
              <a:t>.</a:t>
            </a:r>
          </a:p>
          <a:p>
            <a:pPr marL="285750" lvl="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By clicking on the values in the display columns, you can learn more about the event associated with that row, including seeing a Java stack trace if an exception occurred.</a:t>
            </a:r>
          </a:p>
          <a:p>
            <a:pPr marL="285750" lvl="0" indent="-285750">
              <a:buClr>
                <a:srgbClr val="00B050"/>
              </a:buClr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151619"/>
                </a:solidFill>
              </a:rPr>
              <a:t>In the Tracer results display opens a window that shows many facts about that event, and clicking the name of the primary page opens a window that shows information about that page.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GB" sz="2800" b="1" dirty="0" smtClean="0">
              <a:solidFill>
                <a:srgbClr val="0D6348"/>
              </a:solidFill>
              <a:ea typeface="+mj-ea"/>
              <a:cs typeface="Sakkal Majalla" panose="02000000000000000000" pitchFamily="2" charset="-78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GB" sz="2000" dirty="0" smtClean="0">
              <a:solidFill>
                <a:srgbClr val="151619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r>
              <a:rPr lang="en-GB" sz="2800" dirty="0" smtClean="0"/>
              <a:t>8.4 new features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274849"/>
            <a:ext cx="11154109" cy="5681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8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primary p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9" y="575189"/>
            <a:ext cx="10244138" cy="4819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rmAutofit/>
          </a:bodyPr>
          <a:lstStyle/>
          <a:p>
            <a:r>
              <a:rPr lang="en-IN" sz="2800" dirty="0" err="1" smtClean="0">
                <a:latin typeface="Calibri" pitchFamily="34" charset="0"/>
                <a:cs typeface="Calibri" pitchFamily="34" charset="0"/>
              </a:rPr>
              <a:t>ClipBoard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1278492"/>
            <a:ext cx="11154109" cy="3325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400" dirty="0" smtClean="0">
                <a:solidFill>
                  <a:srgbClr val="333333"/>
                </a:solidFill>
              </a:rPr>
              <a:t>Use the Clipboard tool when developing and debugging to: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Examine property values and messages associated with them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Find the information necessary to reference a property — the page names and the property name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Quickly create, update, delete, and modify pages using the Action menu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Quickly start activities and flows using the Action menu</a:t>
            </a:r>
            <a:endParaRPr lang="en-GB" sz="2400" b="0" i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512698"/>
            <a:ext cx="11154109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The clipboard has a hierarchical structure based on XML. It resides in memory on the server. </a:t>
            </a:r>
          </a:p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400" dirty="0" smtClean="0">
                <a:solidFill>
                  <a:srgbClr val="333333"/>
                </a:solidFill>
              </a:rPr>
              <a:t>The Clipboard tool displays two panels: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The left panel displays the page structures, in a hierarchical tree format.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GB" sz="2400" dirty="0" smtClean="0">
                <a:solidFill>
                  <a:srgbClr val="333333"/>
                </a:solidFill>
              </a:rPr>
              <a:t>The right panel displays the value of Single Value, Value List, and Value Group properties and messages, for one page selected in the left panel.</a:t>
            </a:r>
          </a:p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400" dirty="0" smtClean="0">
                <a:solidFill>
                  <a:srgbClr val="333333"/>
                </a:solidFill>
              </a:rPr>
              <a:t>To interact with your clipboard: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solidFill>
                  <a:srgbClr val="333333"/>
                </a:solidFill>
              </a:rPr>
              <a:t>Select a Thread from the right panel Thread menu. For Threads that correspond to a work item, the menu identifies the work type and work item ID as well as the Thread name.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2400" dirty="0" smtClean="0">
                <a:solidFill>
                  <a:srgbClr val="333333"/>
                </a:solidFill>
              </a:rPr>
              <a:t>Interact with the tree structure in the left panel to select a page, list, or group.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2400" dirty="0" smtClean="0">
                <a:solidFill>
                  <a:srgbClr val="333333"/>
                </a:solidFill>
              </a:rPr>
              <a:t>Review or interact with the right panel.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endParaRPr lang="en-GB" sz="2400" dirty="0" smtClean="0">
              <a:solidFill>
                <a:srgbClr val="333333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endParaRPr lang="en-GB" sz="2400" dirty="0" smtClean="0">
              <a:solidFill>
                <a:srgbClr val="333333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27" y="651522"/>
            <a:ext cx="8842831" cy="503124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EFFCD-F693-4864-82F7-33C174363C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927" y="1014825"/>
            <a:ext cx="11154109" cy="50001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dist="101600" dir="2400000" algn="tl" rotWithShape="0">
              <a:schemeClr val="accent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500"/>
              </a:spcBef>
              <a:spcAft>
                <a:spcPts val="300"/>
              </a:spcAft>
            </a:pPr>
            <a:r>
              <a:rPr lang="en-GB" sz="2400" dirty="0" smtClean="0">
                <a:solidFill>
                  <a:srgbClr val="333333"/>
                </a:solidFill>
              </a:rPr>
              <a:t>You can control whether the Clipboard tool opens in a new window or in the lower half of the Designer Studio workspace.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solidFill>
                  <a:srgbClr val="333333"/>
                </a:solidFill>
              </a:rPr>
              <a:t>Select </a:t>
            </a:r>
            <a:r>
              <a:rPr lang="en-GB" sz="2400" dirty="0" smtClean="0">
                <a:solidFill>
                  <a:schemeClr val="tx1"/>
                </a:solidFill>
              </a:rPr>
              <a:t>Preferences </a:t>
            </a:r>
            <a:r>
              <a:rPr lang="en-GB" sz="2400" dirty="0" smtClean="0">
                <a:solidFill>
                  <a:srgbClr val="333333"/>
                </a:solidFill>
              </a:rPr>
              <a:t>from the Application menu.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GB" sz="2400" dirty="0" smtClean="0">
                <a:solidFill>
                  <a:srgbClr val="333333"/>
                </a:solidFill>
              </a:rPr>
              <a:t>Select or clear the </a:t>
            </a:r>
            <a:r>
              <a:rPr lang="en-GB" sz="2400" dirty="0" smtClean="0">
                <a:solidFill>
                  <a:schemeClr val="tx1"/>
                </a:solidFill>
              </a:rPr>
              <a:t>Clipboard box in the Tools group.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GB" sz="2400" dirty="0" smtClean="0">
                <a:solidFill>
                  <a:srgbClr val="333333"/>
                </a:solidFill>
              </a:rPr>
              <a:t>Click </a:t>
            </a:r>
            <a:r>
              <a:rPr lang="en-GB" sz="2400" smtClean="0">
                <a:solidFill>
                  <a:srgbClr val="000000"/>
                </a:solidFill>
              </a:rPr>
              <a:t> Save.</a:t>
            </a:r>
            <a:endParaRPr lang="en-GB" sz="2400" b="0" i="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4165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6347"/>
      </a:accent1>
      <a:accent2>
        <a:srgbClr val="21FF6F"/>
      </a:accent2>
      <a:accent3>
        <a:srgbClr val="FFC94E"/>
      </a:accent3>
      <a:accent4>
        <a:srgbClr val="000000"/>
      </a:accent4>
      <a:accent5>
        <a:srgbClr val="8C979E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C6347"/>
    </a:accent1>
    <a:accent2>
      <a:srgbClr val="21FF6F"/>
    </a:accent2>
    <a:accent3>
      <a:srgbClr val="FFC94E"/>
    </a:accent3>
    <a:accent4>
      <a:srgbClr val="000000"/>
    </a:accent4>
    <a:accent5>
      <a:srgbClr val="8C979E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C6347"/>
    </a:accent1>
    <a:accent2>
      <a:srgbClr val="21FF6F"/>
    </a:accent2>
    <a:accent3>
      <a:srgbClr val="FFC94E"/>
    </a:accent3>
    <a:accent4>
      <a:srgbClr val="000000"/>
    </a:accent4>
    <a:accent5>
      <a:srgbClr val="8C979E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56852</TotalTime>
  <Words>630</Words>
  <Application>Microsoft Office PowerPoint</Application>
  <PresentationFormat>Custom</PresentationFormat>
  <Paragraphs>118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Additional requirements</vt:lpstr>
      <vt:lpstr>Tracer</vt:lpstr>
      <vt:lpstr>Slide 4</vt:lpstr>
      <vt:lpstr>Slide 5</vt:lpstr>
      <vt:lpstr>8.4 new features</vt:lpstr>
      <vt:lpstr>ClipBoard</vt:lpstr>
      <vt:lpstr>Slide 8</vt:lpstr>
      <vt:lpstr>Slide 9</vt:lpstr>
      <vt:lpstr>Slide 10</vt:lpstr>
      <vt:lpstr>Slide 11</vt:lpstr>
      <vt:lpstr>Logs</vt:lpstr>
      <vt:lpstr>Slide 13</vt:lpstr>
      <vt:lpstr>Tracing Request  and Response</vt:lpstr>
      <vt:lpstr>Slide 15</vt:lpstr>
      <vt:lpstr>Slide 16</vt:lpstr>
      <vt:lpstr>Slide 17</vt:lpstr>
      <vt:lpstr>Slide 18</vt:lpstr>
      <vt:lpstr>Additional requirements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Shehab, Tarek (SA - Riyadh)</dc:creator>
  <cp:lastModifiedBy>chay</cp:lastModifiedBy>
  <cp:revision>1396</cp:revision>
  <dcterms:created xsi:type="dcterms:W3CDTF">2018-01-29T13:21:31Z</dcterms:created>
  <dcterms:modified xsi:type="dcterms:W3CDTF">2020-04-07T08:01:50Z</dcterms:modified>
</cp:coreProperties>
</file>